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85" r:id="rId4"/>
    <p:sldId id="287" r:id="rId5"/>
    <p:sldId id="288" r:id="rId6"/>
    <p:sldId id="290" r:id="rId7"/>
    <p:sldId id="289" r:id="rId8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10"/>
      <p:bold r:id="rId11"/>
    </p:embeddedFont>
    <p:embeddedFont>
      <p:font typeface="Source Code Pro" panose="020B0509030403020204" pitchFamily="49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9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17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7644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6696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942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924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4065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8606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79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6">
                    <a:lumMod val="75000"/>
                  </a:schemeClr>
                </a:solidFill>
              </a:rPr>
              <a:t>TensorFlow</a:t>
            </a:r>
            <a:br>
              <a:rPr lang="en"/>
            </a:br>
            <a:r>
              <a:rPr lang="en" sz="4000"/>
              <a:t>Features in Images, Part 4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COMP 4230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ALERTS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Lab 2 due Friday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During Fall Break, Read Chapter 4 of Moroney and</a:t>
            </a:r>
            <a:br>
              <a:rPr lang="en"/>
            </a:br>
            <a:r>
              <a:rPr lang="en"/>
              <a:t>Chapter 10 of Larson</a:t>
            </a:r>
          </a:p>
          <a:p>
            <a:pPr marL="914400" lvl="1" indent="-228600">
              <a:buChar char="●"/>
            </a:pPr>
            <a:r>
              <a:rPr lang="en"/>
              <a:t>We will not spend class time on chapter 4, so read it carefully, play with the code samples and try using different features of TFDS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We will begin Chapter 5 of Moroney after break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Multiclass Classification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8674"/>
            <a:ext cx="8720540" cy="3743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  <a:tabLst>
                <a:tab pos="1431925" algn="l"/>
              </a:tabLst>
            </a:pPr>
            <a:r>
              <a:rPr lang="en" sz="2000">
                <a:solidFill>
                  <a:schemeClr val="accent6">
                    <a:lumMod val="75000"/>
                  </a:schemeClr>
                </a:solidFill>
              </a:rPr>
              <a:t>Building non-binary classifiers requires some slight modifications to the parameters and functions that are used by the model</a:t>
            </a:r>
          </a:p>
          <a:p>
            <a:pPr marL="914400" indent="-228600">
              <a:buChar char="●"/>
              <a:tabLst>
                <a:tab pos="1431925" algn="l"/>
              </a:tabLst>
            </a:pPr>
            <a:r>
              <a:rPr lang="en" sz="2000">
                <a:solidFill>
                  <a:schemeClr val="accent5"/>
                </a:solidFill>
              </a:rPr>
              <a:t>Loss function: categorical_crossentropy</a:t>
            </a:r>
          </a:p>
          <a:p>
            <a:pPr marL="914400" indent="-228600">
              <a:buChar char="●"/>
              <a:tabLst>
                <a:tab pos="1431925" algn="l"/>
              </a:tabLst>
            </a:pPr>
            <a:r>
              <a:rPr lang="en" sz="2000">
                <a:solidFill>
                  <a:schemeClr val="accent4">
                    <a:lumMod val="75000"/>
                  </a:schemeClr>
                </a:solidFill>
              </a:rPr>
              <a:t>ImageDataGenerator: categorical</a:t>
            </a:r>
          </a:p>
          <a:p>
            <a:pPr marL="914400" indent="-228600">
              <a:buChar char="●"/>
              <a:tabLst>
                <a:tab pos="1431925" algn="l"/>
              </a:tabLst>
            </a:pPr>
            <a:r>
              <a:rPr lang="en" sz="2000">
                <a:solidFill>
                  <a:schemeClr val="tx1">
                    <a:lumMod val="75000"/>
                  </a:schemeClr>
                </a:solidFill>
              </a:rPr>
              <a:t>Output activation function: softmax</a:t>
            </a:r>
          </a:p>
          <a:p>
            <a:pPr marL="914400" indent="-228600">
              <a:buChar char="●"/>
              <a:tabLst>
                <a:tab pos="1431925" algn="l"/>
              </a:tabLst>
            </a:pPr>
            <a:r>
              <a:rPr lang="en" sz="2000">
                <a:solidFill>
                  <a:schemeClr val="accent3"/>
                </a:solidFill>
              </a:rPr>
              <a:t>Input &amp; output shapes, as appropriate</a:t>
            </a:r>
          </a:p>
          <a:p>
            <a:pPr marL="457200" lvl="0" indent="-228600" rtl="0">
              <a:spcBef>
                <a:spcPts val="0"/>
              </a:spcBef>
              <a:buChar char="●"/>
              <a:tabLst>
                <a:tab pos="1431925" algn="l"/>
              </a:tabLst>
            </a:pPr>
            <a:endParaRPr lang="en" sz="200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77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Dropout Regularization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8674"/>
            <a:ext cx="8720540" cy="3743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68325" lvl="0" indent="-342900" rtl="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431925" algn="l"/>
              </a:tabLst>
            </a:pPr>
            <a:r>
              <a:rPr lang="en">
                <a:solidFill>
                  <a:schemeClr val="accent5"/>
                </a:solidFill>
              </a:rPr>
              <a:t>Another strategy to mitigate against over-fitting</a:t>
            </a:r>
          </a:p>
          <a:p>
            <a:pPr marL="568325" lvl="0" indent="-342900" rtl="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431925" algn="l"/>
              </a:tabLst>
            </a:pPr>
            <a:r>
              <a:rPr lang="en">
                <a:solidFill>
                  <a:schemeClr val="accent4"/>
                </a:solidFill>
              </a:rPr>
              <a:t>Similarly to Hebbian-learning </a:t>
            </a:r>
            <a:r>
              <a:rPr lang="en">
                <a:solidFill>
                  <a:schemeClr val="accent3"/>
                </a:solidFill>
              </a:rPr>
              <a:t>(neurons that fire together, wire together)</a:t>
            </a:r>
            <a:r>
              <a:rPr lang="en">
                <a:solidFill>
                  <a:schemeClr val="accent4"/>
                </a:solidFill>
              </a:rPr>
              <a:t> it turns out that neighboring neurons tend to develop similar weights. The downside to this is that if one neuron begins to over-fit, it may influence neighboring neurons to do the same.</a:t>
            </a:r>
          </a:p>
          <a:p>
            <a:pPr marL="568325" lvl="0" indent="-342900" rtl="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431925" algn="l"/>
              </a:tabLst>
            </a:pPr>
            <a:r>
              <a:rPr lang="en">
                <a:solidFill>
                  <a:srgbClr val="00B050"/>
                </a:solidFill>
              </a:rPr>
              <a:t>By randomly dropping some neurons from each training iteration, it reduces this tendency and prevents overfitting.</a:t>
            </a:r>
          </a:p>
        </p:txBody>
      </p:sp>
    </p:spTree>
    <p:extLst>
      <p:ext uri="{BB962C8B-B14F-4D97-AF65-F5344CB8AC3E}">
        <p14:creationId xmlns:p14="http://schemas.microsoft.com/office/powerpoint/2010/main" val="67854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Dropout Regularization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87288" y="1228674"/>
            <a:ext cx="3360144" cy="3743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5425" lvl="0" rtl="0">
              <a:spcBef>
                <a:spcPts val="0"/>
              </a:spcBef>
              <a:tabLst>
                <a:tab pos="1431925" algn="l"/>
              </a:tabLst>
            </a:pPr>
            <a:r>
              <a:rPr lang="en">
                <a:solidFill>
                  <a:srgbClr val="00B050"/>
                </a:solidFill>
              </a:rPr>
              <a:t>Here is an example, where the dark blue nodes are temporarily suppressed from participating in the training</a:t>
            </a: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2A4FE444-C1A1-4BD4-A693-85DEA1D03E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4718" y="1184606"/>
            <a:ext cx="5395701" cy="385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37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Dropout Regularization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8674"/>
            <a:ext cx="8182304" cy="3743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5425" lvl="0">
              <a:tabLst>
                <a:tab pos="1431925" algn="l"/>
              </a:tabLst>
            </a:pPr>
            <a:r>
              <a:rPr lang="en-US"/>
              <a:t>model = tf.keras.models.Sequential([</a:t>
            </a:r>
            <a:br>
              <a:rPr lang="en-US"/>
            </a:br>
            <a:r>
              <a:rPr lang="en-US"/>
              <a:t>tf.keras.layers.Flatten(input_shape=(28,28)),</a:t>
            </a:r>
            <a:br>
              <a:rPr lang="en-US"/>
            </a:br>
            <a:r>
              <a:rPr lang="en-US"/>
              <a:t>tf.keras.layers.Dense(256, activation=tf.nn.relu),</a:t>
            </a:r>
            <a:br>
              <a:rPr lang="en-US"/>
            </a:br>
            <a:r>
              <a:rPr lang="en-US" b="1"/>
              <a:t>tf.keras.layers.Dropout(0.2),</a:t>
            </a:r>
            <a:br>
              <a:rPr lang="en-US" b="1"/>
            </a:br>
            <a:r>
              <a:rPr lang="en-US"/>
              <a:t>tf.keras.layers.Dense(128, activation=tf.nn.relu),</a:t>
            </a:r>
            <a:br>
              <a:rPr lang="en-US"/>
            </a:br>
            <a:r>
              <a:rPr lang="en-US" b="1"/>
              <a:t>tf.keras.layers.Dropout(0.2),</a:t>
            </a:r>
            <a:br>
              <a:rPr lang="en-US" b="1"/>
            </a:br>
            <a:r>
              <a:rPr lang="en-US"/>
              <a:t>tf.keras.layers.Dense(64, activation=tf.nn.relu),</a:t>
            </a:r>
            <a:br>
              <a:rPr lang="en-US"/>
            </a:br>
            <a:r>
              <a:rPr lang="en-US" b="1"/>
              <a:t>tf.keras.layers.Dropout(0.2),</a:t>
            </a:r>
            <a:br>
              <a:rPr lang="en-US" b="1"/>
            </a:br>
            <a:r>
              <a:rPr lang="en-US"/>
              <a:t>tf.keras.layers.Dense(10, activation=tf.nn.softmax)</a:t>
            </a:r>
            <a:br>
              <a:rPr lang="en-US"/>
            </a:br>
            <a:r>
              <a:rPr lang="en-US"/>
              <a:t>]) </a:t>
            </a:r>
            <a:br>
              <a:rPr lang="en-US"/>
            </a:br>
            <a:endParaRPr lang="en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5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A1CB1-E29E-4DAB-80F8-AF4ECDD50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3"/>
                </a:solidFill>
              </a:rPr>
              <a:t>Lab 3...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85D7A-0F97-49AD-96C3-ACA539CC9A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6579"/>
      </p:ext>
    </p:extLst>
  </p:cSld>
  <p:clrMapOvr>
    <a:masterClrMapping/>
  </p:clrMapOvr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342</Words>
  <Application>Microsoft Office PowerPoint</Application>
  <PresentationFormat>On-screen Show (16:9)</PresentationFormat>
  <Paragraphs>23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Amatic SC</vt:lpstr>
      <vt:lpstr>Source Code Pro</vt:lpstr>
      <vt:lpstr>beach-day</vt:lpstr>
      <vt:lpstr>TensorFlow Features in Images, Part 4</vt:lpstr>
      <vt:lpstr>ALERTS</vt:lpstr>
      <vt:lpstr>Multiclass Classification</vt:lpstr>
      <vt:lpstr>Dropout Regularization</vt:lpstr>
      <vt:lpstr>Dropout Regularization</vt:lpstr>
      <vt:lpstr>Dropout Regularization</vt:lpstr>
      <vt:lpstr>Lab 3...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Unsupervised Learning</dc:title>
  <cp:lastModifiedBy>Stucki, David</cp:lastModifiedBy>
  <cp:revision>33</cp:revision>
  <dcterms:modified xsi:type="dcterms:W3CDTF">2024-10-06T23:36:42Z</dcterms:modified>
</cp:coreProperties>
</file>